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75" r:id="rId2"/>
    <p:sldId id="274" r:id="rId3"/>
    <p:sldId id="276" r:id="rId4"/>
    <p:sldId id="280" r:id="rId5"/>
    <p:sldId id="857" r:id="rId6"/>
    <p:sldId id="278" r:id="rId7"/>
    <p:sldId id="854" r:id="rId8"/>
    <p:sldId id="862" r:id="rId9"/>
    <p:sldId id="861" r:id="rId10"/>
    <p:sldId id="8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Vezee@outlook.com" initials="L" lastIdx="1" clrIdx="0">
    <p:extLst>
      <p:ext uri="{19B8F6BF-5375-455C-9EA6-DF929625EA0E}">
        <p15:presenceInfo xmlns:p15="http://schemas.microsoft.com/office/powerpoint/2012/main" userId="2e801fa144bede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74401" autoAdjust="0"/>
  </p:normalViewPr>
  <p:slideViewPr>
    <p:cSldViewPr snapToGrid="0">
      <p:cViewPr varScale="1">
        <p:scale>
          <a:sx n="66" d="100"/>
          <a:sy n="66" d="100"/>
        </p:scale>
        <p:origin x="12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CB2ED-4243-48AB-9F6D-378B9E661FF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4BAEC-7694-4850-A0C8-DF1331C2D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4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BAEC-7694-4850-A0C8-DF1331C2D2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3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BAEC-7694-4850-A0C8-DF1331C2D2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7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01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52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86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31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83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35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58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42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578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93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54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21BD-DBE6-4CBB-B97A-F118F5F23794}" type="datetimeFigureOut">
              <a:rPr lang="en-CA" smtClean="0"/>
              <a:pPr/>
              <a:t>2022-07-15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F012-B061-4571-9C05-154944A56E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00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t/thank-you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8B6F-E15E-1F1D-7708-0D37F6AE1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14113"/>
            <a:ext cx="9143999" cy="2552689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Arial Black" panose="020B0A04020102020204" pitchFamily="34" charset="0"/>
              </a:rPr>
              <a:t>IMPACT MEASUREMENT, DATA AND EVIDENCE - THE NAMIBIA EXPERIENCE</a:t>
            </a:r>
            <a:br>
              <a:rPr lang="en-GB" sz="3100" dirty="0">
                <a:latin typeface="Arial Black" panose="020B0A04020102020204" pitchFamily="34" charset="0"/>
              </a:rPr>
            </a:br>
            <a:br>
              <a:rPr lang="en-GB" sz="3100" dirty="0">
                <a:latin typeface="Arial Black" panose="020B0A04020102020204" pitchFamily="34" charset="0"/>
              </a:rPr>
            </a:br>
            <a:r>
              <a:rPr lang="en-GB" sz="3100" dirty="0">
                <a:latin typeface="Arial Black" panose="020B0A04020102020204" pitchFamily="34" charset="0"/>
              </a:rPr>
              <a:t> </a:t>
            </a:r>
            <a:r>
              <a:rPr lang="en-GB" sz="2400" dirty="0">
                <a:latin typeface="Arial Black" panose="020B0A04020102020204" pitchFamily="34" charset="0"/>
              </a:rPr>
              <a:t>10</a:t>
            </a:r>
            <a:r>
              <a:rPr lang="en-GB" sz="2400" baseline="30000" dirty="0">
                <a:latin typeface="Arial Black" panose="020B0A04020102020204" pitchFamily="34" charset="0"/>
              </a:rPr>
              <a:t>th</a:t>
            </a:r>
            <a:r>
              <a:rPr lang="en-GB" sz="2400" dirty="0">
                <a:latin typeface="Arial Black" panose="020B0A04020102020204" pitchFamily="34" charset="0"/>
              </a:rPr>
              <a:t> Commonwealth Sport Ministers Meeting</a:t>
            </a:r>
            <a:br>
              <a:rPr lang="en-GB" sz="2400" dirty="0">
                <a:latin typeface="Arial Black" panose="020B0A04020102020204" pitchFamily="34" charset="0"/>
              </a:rPr>
            </a:br>
            <a:r>
              <a:rPr lang="en-GB" sz="2400" dirty="0">
                <a:latin typeface="Arial Black" panose="020B0A04020102020204" pitchFamily="34" charset="0"/>
              </a:rPr>
              <a:t> </a:t>
            </a:r>
            <a:br>
              <a:rPr lang="en-GB" sz="6000" dirty="0">
                <a:latin typeface="Arial Black" panose="020B0A04020102020204" pitchFamily="34" charset="0"/>
              </a:rPr>
            </a:br>
            <a:r>
              <a:rPr lang="en-GB" sz="3000" u="sng" dirty="0">
                <a:latin typeface="Britannic Bold" panose="020B0903060703020204" pitchFamily="34" charset="0"/>
              </a:rPr>
              <a:t>Birmingham (UK), 27 July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900DB-6831-D66B-1C02-BB4B760FD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843887"/>
            <a:ext cx="7772400" cy="1386583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  <a:r>
              <a:rPr lang="en-GB" dirty="0">
                <a:solidFill>
                  <a:srgbClr val="C00000"/>
                </a:solidFill>
                <a:latin typeface="Arial Black" panose="020B0A04020102020204" pitchFamily="34" charset="0"/>
              </a:rPr>
              <a:t>Hon. Agnes Tjongarero – Minister </a:t>
            </a:r>
          </a:p>
          <a:p>
            <a:r>
              <a:rPr lang="en-GB" dirty="0">
                <a:solidFill>
                  <a:srgbClr val="C00000"/>
                </a:solidFill>
                <a:latin typeface="Arial Black" panose="020B0A04020102020204" pitchFamily="34" charset="0"/>
              </a:rPr>
              <a:t>Ministry of Sport, Youth and National Service </a:t>
            </a:r>
          </a:p>
          <a:p>
            <a:r>
              <a:rPr lang="en-GB" dirty="0">
                <a:solidFill>
                  <a:srgbClr val="C00000"/>
                </a:solidFill>
                <a:latin typeface="Arial Black" panose="020B0A04020102020204" pitchFamily="34" charset="0"/>
              </a:rPr>
              <a:t>Republic of Namibia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29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ACD93-3E5B-49EA-978F-D084E537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5893"/>
            <a:ext cx="9144000" cy="623354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en-GB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ABA61-222A-431E-930F-650819A6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1"/>
            <a:ext cx="7886700" cy="469712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38BF6-0DDF-4FE6-7E79-38B60EBD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66660"/>
            <a:ext cx="9144000" cy="3921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09D03-C0F6-53F7-C16D-3CDEC2987523}"/>
              </a:ext>
            </a:extLst>
          </p:cNvPr>
          <p:cNvSpPr txBox="1"/>
          <p:nvPr/>
        </p:nvSpPr>
        <p:spPr>
          <a:xfrm>
            <a:off x="1328286" y="6477000"/>
            <a:ext cx="76039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A" sz="900">
                <a:hlinkClick r:id="rId3" tooltip="https://www.picserver.org/highway-signs2/t/thank-you.html"/>
              </a:rPr>
              <a:t>This Photo</a:t>
            </a:r>
            <a:r>
              <a:rPr lang="en-NA" sz="900"/>
              <a:t> by Unknown Author is licensed under </a:t>
            </a:r>
            <a:r>
              <a:rPr lang="en-NA" sz="900">
                <a:hlinkClick r:id="rId4" tooltip="https://creativecommons.org/licenses/by-sa/3.0/"/>
              </a:rPr>
              <a:t>CC BY-SA</a:t>
            </a:r>
            <a:endParaRPr lang="en-NA" sz="900"/>
          </a:p>
        </p:txBody>
      </p:sp>
    </p:spTree>
    <p:extLst>
      <p:ext uri="{BB962C8B-B14F-4D97-AF65-F5344CB8AC3E}">
        <p14:creationId xmlns:p14="http://schemas.microsoft.com/office/powerpoint/2010/main" val="165823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5F09-943B-4776-916B-8B500FF4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3246"/>
            <a:ext cx="9144000" cy="456895"/>
          </a:xfrm>
        </p:spPr>
        <p:txBody>
          <a:bodyPr>
            <a:noAutofit/>
          </a:bodyPr>
          <a:lstStyle/>
          <a:p>
            <a:pPr algn="ctr"/>
            <a:r>
              <a:rPr lang="en-GB" sz="2700" b="1" dirty="0">
                <a:solidFill>
                  <a:srgbClr val="C00000"/>
                </a:solidFill>
                <a:latin typeface="Arial Black" panose="020B0A04020102020204" pitchFamily="34" charset="0"/>
              </a:rPr>
              <a:t>BACKGROUND TO THE NSDI FRAMEWORK</a:t>
            </a:r>
            <a:endParaRPr lang="en-NA" sz="27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02C5-2D9C-410F-ACBF-B87CAA948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66" y="2250141"/>
            <a:ext cx="7977468" cy="4246911"/>
          </a:xfrm>
        </p:spPr>
        <p:txBody>
          <a:bodyPr>
            <a:normAutofit fontScale="40000" lnSpcReduction="20000"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35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maximizing the contribution of sport to national development and the achievement of the Sustainable Development Goals (SDGs).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35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35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of Namibia strives to improve opportunities for participation in sport and active recreation and facilitate growth in employment contributions tantamount to an increase from 0.2% in 2014 to 2% in 2022. (NDP 5)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35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35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of Namibia endeavoured to develop the Namibia Sport Development Index (NSDI). 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35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35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NSDI would be a monitoring and evaluation tool that capture the extent to which sport contribute to the socio-economic development in Namibia with specific reference to key targets </a:t>
            </a:r>
            <a:r>
              <a:rPr lang="en-GB" sz="35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enunciated in the </a:t>
            </a:r>
            <a:r>
              <a:rPr lang="en-GB" sz="35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NDP 5.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35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35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NSDI will help</a:t>
            </a:r>
            <a:r>
              <a:rPr lang="en-GB" sz="35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decision-makers and sector stakeholders to identify and learn from areas of success, pinpoint priority areas for investment and track progress over time.  </a:t>
            </a:r>
            <a:endParaRPr lang="en-GB" sz="3500" dirty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endParaRPr lang="en-NA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6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5F09-943B-4776-916B-8B500FF4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1248"/>
            <a:ext cx="9144000" cy="927653"/>
          </a:xfrm>
        </p:spPr>
        <p:txBody>
          <a:bodyPr>
            <a:normAutofit/>
          </a:bodyPr>
          <a:lstStyle/>
          <a:p>
            <a:pPr algn="ctr"/>
            <a:r>
              <a:rPr lang="en-GB" sz="2700" b="1" dirty="0">
                <a:solidFill>
                  <a:srgbClr val="C00000"/>
                </a:solidFill>
                <a:latin typeface="Arial Black" panose="020B0A04020102020204" pitchFamily="34" charset="0"/>
              </a:rPr>
              <a:t>IMPORTANCE OF THE NSDI </a:t>
            </a:r>
            <a:endParaRPr lang="en-NA" sz="27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02C5-2D9C-410F-ACBF-B87CAA948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78" y="2492943"/>
            <a:ext cx="8237444" cy="391748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n-GB" sz="2600" dirty="0">
              <a:latin typeface="Arial Black" panose="020B0A040201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sz="2600" dirty="0">
                <a:latin typeface="Arial Black" panose="020B0A04020102020204" pitchFamily="34" charset="0"/>
              </a:rPr>
              <a:t>Highlighting areas where policy review could lead to a better understanding of policies and programmes that work.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sz="2600" dirty="0">
                <a:latin typeface="Arial Black" panose="020B0A04020102020204" pitchFamily="34" charset="0"/>
              </a:rPr>
              <a:t>Proposing evidence-based recommendations for sport professionalisation and the revision of the national policy framework for sport with steps for implementation.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sz="2600" dirty="0">
                <a:latin typeface="Arial Black" panose="020B0A04020102020204" pitchFamily="34" charset="0"/>
              </a:rPr>
              <a:t>Recommending realistic next steps for widely disseminating the above data among decision/policy-makers to inform sport development policy and programmes.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sz="2600" dirty="0">
                <a:latin typeface="Arial Black" panose="020B0A04020102020204" pitchFamily="34" charset="0"/>
              </a:rPr>
              <a:t>Strengthening and developing the national policy framework for sport and a system for the ongoing monitoring and evaluation of the contribution of sport to socio-economic development aligned to global indicators on sport and the SDGs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sz="2600" dirty="0">
                <a:latin typeface="Arial Black" panose="020B0A04020102020204" pitchFamily="34" charset="0"/>
              </a:rPr>
              <a:t> Positioning Namibia as a leader in quantifying and enhancing the contribution of sport to socioeconomic development and use this status to enhanced domestic and international partnerships on sport and development.</a:t>
            </a:r>
            <a:endParaRPr lang="en-NA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9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E5EC-FADC-4893-A316-3D1F2A77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9686"/>
            <a:ext cx="7886700" cy="139147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en-US" dirty="0"/>
              <a:t> </a:t>
            </a:r>
            <a:endParaRPr lang="en-N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BDF27-43D3-470A-A501-F37780BCFA4B}"/>
              </a:ext>
            </a:extLst>
          </p:cNvPr>
          <p:cNvSpPr/>
          <p:nvPr/>
        </p:nvSpPr>
        <p:spPr>
          <a:xfrm rot="5400000">
            <a:off x="4217210" y="-1799780"/>
            <a:ext cx="588556" cy="8007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700" dirty="0">
                <a:solidFill>
                  <a:srgbClr val="C00000"/>
                </a:solidFill>
                <a:latin typeface="Arial Black" panose="020B0A04020102020204" pitchFamily="34" charset="0"/>
              </a:rPr>
              <a:t>FIVE (5) DOMAINS </a:t>
            </a:r>
            <a:endParaRPr lang="en-NA" sz="27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53768-3676-4551-9E2D-FECD61FF3DCD}"/>
              </a:ext>
            </a:extLst>
          </p:cNvPr>
          <p:cNvSpPr/>
          <p:nvPr/>
        </p:nvSpPr>
        <p:spPr>
          <a:xfrm>
            <a:off x="1238252" y="2649149"/>
            <a:ext cx="7242360" cy="444145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Economic Development and Employment Opportunity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4A109-CF7F-441D-BE48-C2AD0A80D5F5}"/>
              </a:ext>
            </a:extLst>
          </p:cNvPr>
          <p:cNvSpPr/>
          <p:nvPr/>
        </p:nvSpPr>
        <p:spPr>
          <a:xfrm>
            <a:off x="1238252" y="3368336"/>
            <a:ext cx="7242360" cy="4441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Black" panose="020B0A04020102020204" pitchFamily="34" charset="0"/>
              </a:rPr>
              <a:t>Governance of the Sport Sector &amp; Funding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7EF464-4FDF-45C7-8755-26D5DC83A703}"/>
              </a:ext>
            </a:extLst>
          </p:cNvPr>
          <p:cNvSpPr/>
          <p:nvPr/>
        </p:nvSpPr>
        <p:spPr>
          <a:xfrm>
            <a:off x="1238252" y="4039504"/>
            <a:ext cx="7242360" cy="444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Black" panose="020B0A04020102020204" pitchFamily="34" charset="0"/>
              </a:rPr>
              <a:t>Social Inclusion and Equity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BDBE6A-CCDF-4722-BF08-CCA2FB10302B}"/>
              </a:ext>
            </a:extLst>
          </p:cNvPr>
          <p:cNvSpPr/>
          <p:nvPr/>
        </p:nvSpPr>
        <p:spPr>
          <a:xfrm>
            <a:off x="1238251" y="4730229"/>
            <a:ext cx="7242361" cy="4441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Black" panose="020B0A04020102020204" pitchFamily="34" charset="0"/>
              </a:rPr>
              <a:t>Perceptions of Sport and physical Activity and social impact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6574F-BCB4-404A-98F6-6C5F33610129}"/>
              </a:ext>
            </a:extLst>
          </p:cNvPr>
          <p:cNvSpPr/>
          <p:nvPr/>
        </p:nvSpPr>
        <p:spPr>
          <a:xfrm>
            <a:off x="1238252" y="5429859"/>
            <a:ext cx="7242362" cy="4441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Black" panose="020B0A04020102020204" pitchFamily="34" charset="0"/>
              </a:rPr>
              <a:t>Participation in Sport and Physical Activity(Health &amp; Wellbeing)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74D479-09D7-4747-9A18-68B030E78A52}"/>
              </a:ext>
            </a:extLst>
          </p:cNvPr>
          <p:cNvSpPr/>
          <p:nvPr/>
        </p:nvSpPr>
        <p:spPr>
          <a:xfrm>
            <a:off x="498102" y="2616668"/>
            <a:ext cx="672353" cy="626328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en-NA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CAFB27-BF9A-4052-9A65-656171602ADD}"/>
              </a:ext>
            </a:extLst>
          </p:cNvPr>
          <p:cNvSpPr/>
          <p:nvPr/>
        </p:nvSpPr>
        <p:spPr>
          <a:xfrm>
            <a:off x="507626" y="3290750"/>
            <a:ext cx="672353" cy="626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en-NA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9A0279-C9C2-4988-A44D-92B6A85123B3}"/>
              </a:ext>
            </a:extLst>
          </p:cNvPr>
          <p:cNvSpPr/>
          <p:nvPr/>
        </p:nvSpPr>
        <p:spPr>
          <a:xfrm>
            <a:off x="507626" y="3968666"/>
            <a:ext cx="672353" cy="62632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en-NA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F693CA-7484-4279-BD17-B8D67F17828A}"/>
              </a:ext>
            </a:extLst>
          </p:cNvPr>
          <p:cNvSpPr/>
          <p:nvPr/>
        </p:nvSpPr>
        <p:spPr>
          <a:xfrm>
            <a:off x="498101" y="4642606"/>
            <a:ext cx="672353" cy="6263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en-NA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F485F3-F2C6-4C93-BDDE-B4D372DC9263}"/>
              </a:ext>
            </a:extLst>
          </p:cNvPr>
          <p:cNvSpPr/>
          <p:nvPr/>
        </p:nvSpPr>
        <p:spPr>
          <a:xfrm>
            <a:off x="507626" y="5368134"/>
            <a:ext cx="672353" cy="6263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en-NA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4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ACD93-3E5B-49EA-978F-D084E537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4456"/>
            <a:ext cx="9144000" cy="1027356"/>
          </a:xfrm>
        </p:spPr>
        <p:txBody>
          <a:bodyPr>
            <a:normAutofit/>
          </a:bodyPr>
          <a:lstStyle/>
          <a:p>
            <a:pPr algn="ctr"/>
            <a:r>
              <a:rPr lang="en-GB" sz="2700" b="1" dirty="0">
                <a:solidFill>
                  <a:srgbClr val="C00000"/>
                </a:solidFill>
                <a:latin typeface="Arial Black" panose="020B0A04020102020204" pitchFamily="34" charset="0"/>
              </a:rPr>
              <a:t>APPROACH TO IDENTIFYING THE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ABA61-222A-431E-930F-650819A6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35" y="3022334"/>
            <a:ext cx="8399930" cy="3224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>
                <a:latin typeface="Arial Black" panose="020B0A04020102020204" pitchFamily="34" charset="0"/>
              </a:rPr>
              <a:t>Our approach to identifying or determining the right indicators was premised or aligned to our important policy documents or initiatives  namely:</a:t>
            </a:r>
          </a:p>
          <a:p>
            <a:pPr marL="0" indent="0">
              <a:buNone/>
            </a:pPr>
            <a:endParaRPr lang="en-GB" sz="5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400" dirty="0">
                <a:latin typeface="Arial Black" panose="020B0A04020102020204" pitchFamily="34" charset="0"/>
              </a:rPr>
              <a:t> National Sport Act of 2003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400" dirty="0">
                <a:latin typeface="Arial Black" panose="020B0A04020102020204" pitchFamily="34" charset="0"/>
              </a:rPr>
              <a:t>National Sport Policy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400" dirty="0">
                <a:latin typeface="Arial Black" panose="020B0A04020102020204" pitchFamily="34" charset="0"/>
              </a:rPr>
              <a:t> Vision 2030 (National Development Plan 5/6)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400" dirty="0">
                <a:latin typeface="Arial Black" panose="020B0A04020102020204" pitchFamily="34" charset="0"/>
              </a:rPr>
              <a:t>2018 Sport Professionalisation Framework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latin typeface="Arial Black" panose="020B0A04020102020204" pitchFamily="34" charset="0"/>
              </a:rPr>
              <a:t>Harambee Prosperity Plan II</a:t>
            </a:r>
          </a:p>
          <a:p>
            <a:pPr marL="0" indent="0">
              <a:buNone/>
            </a:pPr>
            <a:endParaRPr lang="en-GB" sz="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2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400947-B5D5-0AA9-F398-C972C6C6AD43}"/>
              </a:ext>
            </a:extLst>
          </p:cNvPr>
          <p:cNvSpPr txBox="1">
            <a:spLocks/>
          </p:cNvSpPr>
          <p:nvPr/>
        </p:nvSpPr>
        <p:spPr>
          <a:xfrm>
            <a:off x="0" y="1713320"/>
            <a:ext cx="9144000" cy="1002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PRELIMINARY DATA RESULTS FOR THE NAMIBIAN GOVERNMENT SPENDING ON SPORT</a:t>
            </a:r>
            <a:endParaRPr lang="en-GB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190726E-D9B1-FBEB-63AD-1EDED0A2A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747061"/>
              </p:ext>
            </p:extLst>
          </p:nvPr>
        </p:nvGraphicFramePr>
        <p:xfrm>
          <a:off x="122099" y="2617693"/>
          <a:ext cx="8899802" cy="3121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1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9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3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8184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EXPENDITURE INCLUDING STATUTORY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 Year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2012/13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2013/14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2014/15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2015/16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2016/17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  <a:latin typeface="Arial Black" panose="020B0A04020102020204" pitchFamily="34" charset="0"/>
                        </a:rPr>
                        <a:t>2017/18</a:t>
                      </a:r>
                      <a:endParaRPr lang="en-GB" sz="9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  <a:latin typeface="Arial Black" panose="020B0A04020102020204" pitchFamily="34" charset="0"/>
                        </a:rPr>
                        <a:t>2018/19</a:t>
                      </a:r>
                      <a:endParaRPr lang="en-GB" sz="9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  <a:latin typeface="Arial Black" panose="020B0A04020102020204" pitchFamily="34" charset="0"/>
                        </a:rPr>
                        <a:t>2019/20</a:t>
                      </a:r>
                      <a:endParaRPr lang="en-GB" sz="9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  <a:latin typeface="Arial Black" panose="020B0A04020102020204" pitchFamily="34" charset="0"/>
                        </a:rPr>
                        <a:t>2020/21</a:t>
                      </a:r>
                      <a:endParaRPr lang="en-GB" sz="9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Source of data:          Ministry of Finance Namibia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Estimate of revenue, income &amp; expenditure for the year 2012/13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Estimate of revenue, income &amp; expenditure for the year 2013/14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Estimate of revenue, income &amp; expenditure for the year 2014/15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Estimate of revenue, income &amp; expenditure for the yea2015/16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Estimate of revenue, income &amp; expenditure for the year 2016/17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Estimate of revenue, income &amp; expenditure for the year 2017/18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Estimate of revenue, income &amp; expenditure for the year 2018/19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effectLst/>
                          <a:latin typeface="Arial Black" panose="020B0A04020102020204" pitchFamily="34" charset="0"/>
                        </a:rPr>
                        <a:t>Estimate of revenue, income &amp; expenditure for the year 2019/20</a:t>
                      </a:r>
                      <a:endParaRPr lang="en-GB" sz="9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>
                          <a:effectLst/>
                          <a:latin typeface="Arial Black" panose="020B0A04020102020204" pitchFamily="34" charset="0"/>
                        </a:rPr>
                        <a:t>Estimate of revenue, income &amp; expenditure for the year 2020/21</a:t>
                      </a:r>
                      <a:endParaRPr lang="en-GB" sz="900" b="1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SPORT AS A % OF GOVERNMENT SPENDING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0.42%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0.32%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0.21%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0.27%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0.22%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0.11%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0.10%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0.10%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20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0F228-6303-4479-986A-CA1EBCD1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8898"/>
            <a:ext cx="9144000" cy="1050584"/>
          </a:xfrm>
        </p:spPr>
        <p:txBody>
          <a:bodyPr>
            <a:normAutofit/>
          </a:bodyPr>
          <a:lstStyle/>
          <a:p>
            <a:pPr algn="ctr"/>
            <a:r>
              <a:rPr lang="en-GB" sz="2700" b="1" dirty="0">
                <a:solidFill>
                  <a:srgbClr val="C00000"/>
                </a:solidFill>
                <a:latin typeface="Arial Black" panose="020B0A04020102020204" pitchFamily="34" charset="0"/>
              </a:rPr>
              <a:t>LEARNINGS AND TANGIBLE BENEFITS FROM NSDI FRAMEWORK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B98E-587B-4C44-8759-900E1634E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17" y="2699482"/>
            <a:ext cx="8567530" cy="345927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5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NSDI has gone a long way in terms of convening the government at the national level to see the social and economic value of investing in sport</a:t>
            </a:r>
          </a:p>
          <a:p>
            <a:pPr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5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relationship with the National Statistics Agency (NSA) is stronger and increased the appetite to be collecting data.</a:t>
            </a:r>
          </a:p>
          <a:p>
            <a:pPr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5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NSDI is now a measurable component (KPI) of the Ministry’s performance management system.</a:t>
            </a:r>
          </a:p>
          <a:p>
            <a:pPr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5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national classification systems targeting economic activity will be refined to permit the classification of sport and recreational activities within realms of industrial activity, education and training, and occupational pursuits.</a:t>
            </a:r>
          </a:p>
          <a:p>
            <a:pPr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5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 the NSDI there is the an arm of Sports Professionalisation in Namibia that is looking into further investment in sport. </a:t>
            </a:r>
          </a:p>
          <a:p>
            <a:pPr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5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Ministry of Sport is working with the Ministry of Education Arts and Culture to advance Physical Education (PE) that is aligned on Kazan Action Plan (KAP). </a:t>
            </a:r>
            <a:endParaRPr lang="en-GB" sz="13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1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9317"/>
            <a:ext cx="9144000" cy="1007390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  <a:latin typeface="Arial Black" panose="020B0A04020102020204" pitchFamily="34" charset="0"/>
              </a:rPr>
              <a:t>UPSCALING THE MEASURING OF SPORTS </a:t>
            </a:r>
            <a:endParaRPr lang="en-GB" sz="27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" y="2375648"/>
            <a:ext cx="8184777" cy="362174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 Black" panose="020B0A04020102020204" pitchFamily="34" charset="0"/>
              </a:rPr>
              <a:t>There exists a need to involve the Africa Union Sport Council AUSC Region 5 (AUSC) which consist of 10 member countries namely: Namibia, Angola, Botswana, Eswatini, Lesotho, Malawi, Mozambique, Zambia, Zimbabwe, and South Africa.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1600" dirty="0">
              <a:latin typeface="Arial Black" panose="020B0A040201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 Black" panose="020B0A04020102020204" pitchFamily="34" charset="0"/>
              </a:rPr>
              <a:t>The regional demographics of the AUSC Region 5 member counties shows a total population of over 137 million people combined.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1600" dirty="0">
              <a:latin typeface="Arial Black" panose="020B0A040201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 Black" panose="020B0A04020102020204" pitchFamily="34" charset="0"/>
              </a:rPr>
              <a:t>One of the key Strategic goals of the AUSC Region 5 is to make a “Case for Sport”.</a:t>
            </a:r>
            <a:r>
              <a:rPr lang="en-GB" sz="1600" dirty="0">
                <a:latin typeface="Arial Black" panose="020B0A04020102020204" pitchFamily="34" charset="0"/>
              </a:rPr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GB" sz="1600" i="1" dirty="0">
              <a:latin typeface="Arial Black" panose="020B0A040201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 Black" panose="020B0A04020102020204" pitchFamily="34" charset="0"/>
              </a:rPr>
              <a:t>Increasing investment and participation to 60% of a population of as per AUSC Region 5 strategic goals can make an impact to over 82 million people.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1600" dirty="0">
              <a:latin typeface="Arial Black" panose="020B0A040201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 Black" panose="020B0A04020102020204" pitchFamily="34" charset="0"/>
              </a:rPr>
              <a:t>This project is aimed at mobilising Governments towards investment in sports.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40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ACD93-3E5B-49EA-978F-D084E537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5893"/>
            <a:ext cx="9144000" cy="62335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WHAT ARE THE NEXT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ABA61-222A-431E-930F-650819A6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07859"/>
            <a:ext cx="7886700" cy="411806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Arial Black" panose="020B0A04020102020204" pitchFamily="34" charset="0"/>
              </a:rPr>
              <a:t>Secure funding to complete phase 2 of NSDI (USD 200,000 is required)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Arial Black" panose="020B0A04020102020204" pitchFamily="34" charset="0"/>
              </a:rPr>
              <a:t>Presentation of the NSDI Phase 1 report to the Namibia Parliament indicating the significance of investing in sport.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Arial Black" panose="020B0A04020102020204" pitchFamily="34" charset="0"/>
              </a:rPr>
              <a:t>Using the report and its evidence as catalyst in spearheading the Namibia Sport </a:t>
            </a:r>
            <a:r>
              <a:rPr lang="en-GB" sz="1400" dirty="0">
                <a:latin typeface="Arial Black" panose="020B0A04020102020204" pitchFamily="34" charset="0"/>
              </a:rPr>
              <a:t>Professionalisation</a:t>
            </a:r>
            <a:r>
              <a:rPr lang="en-US" sz="1400" dirty="0">
                <a:latin typeface="Arial Black" panose="020B0A04020102020204" pitchFamily="34" charset="0"/>
              </a:rPr>
              <a:t> project.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Arial Black" panose="020B0A04020102020204" pitchFamily="34" charset="0"/>
              </a:rPr>
              <a:t>Ensure sustainability of the NSDI with annual population of data collected regularly.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Arial Black" panose="020B0A04020102020204" pitchFamily="34" charset="0"/>
              </a:rPr>
              <a:t>Educate and train data enumerators inclusive of sport administrators, technical officials and volunteers.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>
                <a:latin typeface="Arial Black" panose="020B0A04020102020204" pitchFamily="34" charset="0"/>
              </a:rPr>
              <a:t>Escalating the knowledge, experience and expertise gained to the Africa Union Sport Council Region 5 countries.</a:t>
            </a:r>
            <a:endParaRPr lang="en-GB" sz="1400" dirty="0">
              <a:latin typeface="Arial Black" panose="020B0A040201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879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989</Words>
  <Application>Microsoft Office PowerPoint</Application>
  <PresentationFormat>On-screen Show (4:3)</PresentationFormat>
  <Paragraphs>103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Rounded MT Bold</vt:lpstr>
      <vt:lpstr>Britannic Bold</vt:lpstr>
      <vt:lpstr>Calibri</vt:lpstr>
      <vt:lpstr>Calibri Light</vt:lpstr>
      <vt:lpstr>Courier New</vt:lpstr>
      <vt:lpstr>Trebuchet MS</vt:lpstr>
      <vt:lpstr>Wingdings</vt:lpstr>
      <vt:lpstr>Office Theme</vt:lpstr>
      <vt:lpstr>IMPACT MEASUREMENT, DATA AND EVIDENCE - THE NAMIBIA EXPERIENCE   10th Commonwealth Sport Ministers Meeting   Birmingham (UK), 27 July 2022</vt:lpstr>
      <vt:lpstr>BACKGROUND TO THE NSDI FRAMEWORK</vt:lpstr>
      <vt:lpstr>IMPORTANCE OF THE NSDI </vt:lpstr>
      <vt:lpstr>   </vt:lpstr>
      <vt:lpstr>APPROACH TO IDENTIFYING THE INDICATORS</vt:lpstr>
      <vt:lpstr>PowerPoint Presentation</vt:lpstr>
      <vt:lpstr>LEARNINGS AND TANGIBLE BENEFITS FROM NSDI FRAMEWORK </vt:lpstr>
      <vt:lpstr>UPSCALING THE MEASURING OF SPORTS </vt:lpstr>
      <vt:lpstr>WHAT ARE THE NEXT STEPS?</vt:lpstr>
      <vt:lpstr>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PHYSICAL EDUCATION AND SCHOOL SPORTS</dc:title>
  <dc:creator>Rogerdeltry Kambatuku</dc:creator>
  <cp:lastModifiedBy>User</cp:lastModifiedBy>
  <cp:revision>37</cp:revision>
  <dcterms:created xsi:type="dcterms:W3CDTF">2019-11-06T14:40:53Z</dcterms:created>
  <dcterms:modified xsi:type="dcterms:W3CDTF">2022-07-15T15:38:09Z</dcterms:modified>
</cp:coreProperties>
</file>